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DFF"/>
    <a:srgbClr val="2A1255"/>
    <a:srgbClr val="02315D"/>
    <a:srgbClr val="97000B"/>
    <a:srgbClr val="29364B"/>
    <a:srgbClr val="481419"/>
    <a:srgbClr val="006CFF"/>
    <a:srgbClr val="0041B6"/>
    <a:srgbClr val="F9D600"/>
    <a:srgbClr val="3240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43" autoAdjust="0"/>
    <p:restoredTop sz="94660"/>
  </p:normalViewPr>
  <p:slideViewPr>
    <p:cSldViewPr snapToGrid="0">
      <p:cViewPr>
        <p:scale>
          <a:sx n="114" d="100"/>
          <a:sy n="114" d="100"/>
        </p:scale>
        <p:origin x="240" y="4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DD1C9-4BB6-422A-8F34-C157EA500BD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997E4-EE34-411C-9FF1-22B934EF5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113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D6ACF-57F0-BF4A-911E-6CE08EEFAAC8}" type="datetimeFigureOut">
              <a:rPr lang="ru-RU" smtClean="0"/>
              <a:t>27.03.2019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D20684-F84D-A641-8F5F-DE89A0E6B9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4117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20684-F84D-A641-8F5F-DE89A0E6B99E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715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4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25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81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094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67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750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37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67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46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97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3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459" y="1465729"/>
            <a:ext cx="7869891" cy="4711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D9794-A4CC-42D0-9A65-24C6B9EF407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"/>
            <a:ext cx="7886700" cy="1337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2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git-scm.com/download/mac" TargetMode="External"/><Relationship Id="rId4" Type="http://schemas.openxmlformats.org/officeDocument/2006/relationships/hyperlink" Target="http://git-scm.com/download/win" TargetMode="External"/><Relationship Id="rId5" Type="http://schemas.openxmlformats.org/officeDocument/2006/relationships/hyperlink" Target="http://windows.github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it-scm.com/download/linux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libgit2/libgit2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474767" y="233916"/>
            <a:ext cx="5844208" cy="222841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64640" y="1506173"/>
            <a:ext cx="5754335" cy="9561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spc="50" dirty="0" smtClean="0">
                <a:ln w="9525" cmpd="sng">
                  <a:solidFill>
                    <a:srgbClr val="02315D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n-lt"/>
              </a:rPr>
              <a:t>C</a:t>
            </a:r>
            <a:r>
              <a:rPr lang="ru-RU" sz="5400" b="1" spc="50" dirty="0" err="1" smtClean="0">
                <a:ln w="9525" cmpd="sng">
                  <a:solidFill>
                    <a:srgbClr val="02315D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n-lt"/>
              </a:rPr>
              <a:t>истемы</a:t>
            </a:r>
            <a:r>
              <a:rPr lang="ru-RU" sz="5400" b="1" spc="50" dirty="0" smtClean="0">
                <a:ln w="9525" cmpd="sng">
                  <a:solidFill>
                    <a:srgbClr val="02315D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n-lt"/>
              </a:rPr>
              <a:t> контроля версий кода </a:t>
            </a:r>
            <a:r>
              <a:rPr lang="en-US" sz="5400" b="1" spc="50" dirty="0" smtClean="0">
                <a:ln w="9525" cmpd="sng">
                  <a:solidFill>
                    <a:srgbClr val="02315D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n-lt"/>
              </a:rPr>
              <a:t>(GIT)</a:t>
            </a:r>
            <a:endParaRPr lang="ru-RU" sz="3600" b="1" spc="50" dirty="0">
              <a:ln w="9525" cmpd="sng">
                <a:solidFill>
                  <a:srgbClr val="02315D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n-lt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74767" y="2462331"/>
            <a:ext cx="5844208" cy="8124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Подготовлено студентами</a:t>
            </a:r>
            <a:r>
              <a:rPr lang="en-US" dirty="0" smtClean="0"/>
              <a:t>:</a:t>
            </a:r>
          </a:p>
          <a:p>
            <a:pPr algn="ctr"/>
            <a:r>
              <a:rPr lang="ru-RU" dirty="0" err="1" smtClean="0"/>
              <a:t>Киба</a:t>
            </a:r>
            <a:r>
              <a:rPr lang="ru-RU" dirty="0" smtClean="0"/>
              <a:t> Олег ИВ-72, Овчарова Юстина ИВ-72, Толстой Александр ИВ-73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065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33503" y="237950"/>
            <a:ext cx="7242688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MERGE AND REBASE. </a:t>
            </a:r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СЛИЯНИЕ ВЕТОК</a:t>
            </a:r>
            <a:endParaRPr lang="ru-RU" sz="28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33" y="761170"/>
            <a:ext cx="5816009" cy="278441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82847" y="3433511"/>
            <a:ext cx="91440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latin typeface="Arial" charset="0"/>
                <a:ea typeface="Arial" charset="0"/>
                <a:cs typeface="Arial" charset="0"/>
              </a:rPr>
              <a:t>Простейший способ выполнить слияние двух веток, как мы выяснили ранее, — это команда 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merge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. Она осуществляет трехстороннее слияние между двумя последними снимками (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snapshot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) сливаемых веток (C3 и C4) и самого недавнего общего для этих веток родительского снимка (C2), создавая новый снимок (и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коммит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).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982" y="4292364"/>
            <a:ext cx="6751674" cy="25656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42392" y="1338673"/>
            <a:ext cx="1085332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i="1" dirty="0" smtClean="0">
                <a:latin typeface="Arial" charset="0"/>
                <a:ea typeface="Arial" charset="0"/>
                <a:cs typeface="Arial" charset="0"/>
              </a:rPr>
              <a:t>MERGE</a:t>
            </a:r>
            <a:endParaRPr lang="ru-RU" sz="1600" b="1" i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53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6602"/>
            <a:ext cx="9144000" cy="26403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44274" y="388048"/>
            <a:ext cx="1085332" cy="33855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b="1" i="1" smtClean="0">
                <a:latin typeface="Arial" charset="0"/>
                <a:ea typeface="Arial" charset="0"/>
                <a:cs typeface="Arial" charset="0"/>
              </a:rPr>
              <a:t>REBASE</a:t>
            </a:r>
            <a:endParaRPr lang="ru-RU" sz="1600" b="1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16958" y="3494523"/>
            <a:ext cx="8910084" cy="30469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Но даже перебазирование, при всех своих достоинствах, не лишено недостатков, которые можно выразить одной строчкой:</a:t>
            </a:r>
          </a:p>
          <a:p>
            <a:pPr algn="ctr"/>
            <a:r>
              <a:rPr lang="ru-RU" sz="1600" b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НЕ ПЕРЕМЕЩАЙТЕ КОММИТЫ, УЖЕ ОТПРАВЛЕННЫЕ В ПУБЛИЧНЫЙ РЕПОЗИТОРИЙ</a:t>
            </a:r>
            <a:r>
              <a:rPr lang="en-US" sz="1600" b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!!!</a:t>
            </a:r>
            <a:endParaRPr lang="ru-RU" sz="16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ru-RU" sz="16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Если </a:t>
            </a:r>
            <a:r>
              <a:rPr lang="ru-RU" sz="16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вы будете придерживаться этого правила, всё будет хорошо. Если не будете, люди возненавидят вас, а ваши друзья и семья будут вас презирать</a:t>
            </a:r>
            <a:r>
              <a:rPr lang="ru-RU" sz="16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.</a:t>
            </a:r>
            <a:r>
              <a:rPr lang="en-US" sz="16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Когда вы что-то перемещаете, вы отменяете существующие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коммиты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и создаёте новые, 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похожие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 на старые, но являющиеся другими. Если вы выкладываете (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push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) свои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коммиты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куда-нибудь, и другие забирают (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pull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) их себе и в дальнейшем основывают на них свою работу, а затем вы переделываете эти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коммиты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командой 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rebase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 и выкладываете их снова, ваши коллеги будут вынуждены заново выполнять слияние для своих наработок. В итоге, когда вы в очередной раз попытаетесь включить их работу в свою, вы получите путаницу.</a:t>
            </a:r>
            <a:endParaRPr lang="ru-RU" sz="1600" b="0" i="0" u="none" strike="noStrike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92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82773" y="2105945"/>
            <a:ext cx="2562446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u-RU" dirty="0" smtClean="0">
                <a:latin typeface="Arial" charset="0"/>
                <a:ea typeface="Arial" charset="0"/>
                <a:cs typeface="Arial" charset="0"/>
              </a:rPr>
              <a:t>Слияние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делается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командой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 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merge:</a:t>
            </a:r>
          </a:p>
          <a:p>
            <a:r>
              <a:rPr lang="en-US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</a:t>
            </a:r>
            <a:r>
              <a:rPr lang="en-US" b="1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en-US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checkout master $ </a:t>
            </a:r>
            <a:r>
              <a:rPr lang="en-US" b="1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en-US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merge iss53</a:t>
            </a:r>
            <a:endParaRPr lang="ru-RU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Стрелка вправо 4"/>
          <p:cNvSpPr/>
          <p:nvPr/>
        </p:nvSpPr>
        <p:spPr>
          <a:xfrm rot="7458212">
            <a:off x="4688958" y="2918222"/>
            <a:ext cx="946298" cy="51036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22" y="2838017"/>
            <a:ext cx="7843664" cy="373554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630" y="-759547"/>
            <a:ext cx="9144000" cy="377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90144" y="348119"/>
            <a:ext cx="1680268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REBASE</a:t>
            </a:r>
            <a:endParaRPr lang="ru-RU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79558" y="1158386"/>
            <a:ext cx="8750595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Простейший способ выполнить слияние двух веток, как мы выяснили ранее, — это команда 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merge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. </a:t>
            </a:r>
            <a:r>
              <a: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endParaRPr lang="en-US" dirty="0" smtClean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en-US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checkout </a:t>
            </a:r>
            <a:r>
              <a:rPr lang="en-US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experiment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en-US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rebase master</a:t>
            </a:r>
            <a:endParaRPr lang="ru-RU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744" y="3273724"/>
            <a:ext cx="8159362" cy="2356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90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61012" y="1066138"/>
            <a:ext cx="7932144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На этом моменте вы можете переключиться обратно на ветку 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master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и выполнить слияние перемоткой.</a:t>
            </a:r>
          </a:p>
          <a:p>
            <a:pPr algn="ctr"/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checkout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master</a:t>
            </a:r>
            <a:endParaRPr lang="en-US" b="1" dirty="0" smtClean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ru-RU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merge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experiment</a:t>
            </a:r>
            <a:endParaRPr lang="ru-RU" b="1" i="0" u="none" strike="noStrike" dirty="0">
              <a:solidFill>
                <a:schemeClr val="bg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35" y="2852681"/>
            <a:ext cx="8700929" cy="250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09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7621" y="326085"/>
            <a:ext cx="7760586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КОГДА НУЖНО ИСПОЛЬЗОВАТЬ </a:t>
            </a: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REBASE?</a:t>
            </a:r>
            <a:endParaRPr lang="ru-RU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03810" y="1026766"/>
            <a:ext cx="8568207" cy="206210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Arial" charset="0"/>
              </a:rPr>
              <a:t>Также возможно сделать так, чтобы при перемещении воспроизведение </a:t>
            </a:r>
            <a:r>
              <a:rPr lang="ru-RU" sz="1600" dirty="0" err="1">
                <a:solidFill>
                  <a:schemeClr val="bg1"/>
                </a:solidFill>
                <a:latin typeface="Arial" charset="0"/>
              </a:rPr>
              <a:t>коммитов</a:t>
            </a:r>
            <a:r>
              <a:rPr lang="ru-RU" sz="1600" dirty="0">
                <a:solidFill>
                  <a:schemeClr val="bg1"/>
                </a:solidFill>
                <a:latin typeface="Arial" charset="0"/>
              </a:rPr>
              <a:t> начиналось не от той ветки, на которую делается перемещение. Возьмём, например, Историю разработки с тематической веткой, ответвлённой от другой тематической ветки. Вы создаете тематическую ветку (</a:t>
            </a:r>
            <a:r>
              <a:rPr lang="ru-RU" sz="1600" dirty="0" err="1">
                <a:solidFill>
                  <a:schemeClr val="bg1"/>
                </a:solidFill>
                <a:latin typeface="Arial" charset="0"/>
              </a:rPr>
              <a:t>server</a:t>
            </a:r>
            <a:r>
              <a:rPr lang="ru-RU" sz="1600" dirty="0">
                <a:solidFill>
                  <a:schemeClr val="bg1"/>
                </a:solidFill>
                <a:latin typeface="Arial" charset="0"/>
              </a:rPr>
              <a:t>), чтобы добавить в проект некоторые функциональности для серверной части, и делаете </a:t>
            </a:r>
            <a:r>
              <a:rPr lang="ru-RU" sz="1600" dirty="0" err="1">
                <a:solidFill>
                  <a:schemeClr val="bg1"/>
                </a:solidFill>
                <a:latin typeface="Arial" charset="0"/>
              </a:rPr>
              <a:t>коммит</a:t>
            </a:r>
            <a:r>
              <a:rPr lang="ru-RU" sz="1600" dirty="0">
                <a:solidFill>
                  <a:schemeClr val="bg1"/>
                </a:solidFill>
                <a:latin typeface="Arial" charset="0"/>
              </a:rPr>
              <a:t>. Затем вы выполнили ответвление, чтобы сделать изменения для клиентской части, и несколько раз выполнили </a:t>
            </a:r>
            <a:r>
              <a:rPr lang="ru-RU" sz="1600" dirty="0" err="1">
                <a:solidFill>
                  <a:schemeClr val="bg1"/>
                </a:solidFill>
                <a:latin typeface="Arial" charset="0"/>
              </a:rPr>
              <a:t>коммиты</a:t>
            </a:r>
            <a:r>
              <a:rPr lang="ru-RU" sz="1600" dirty="0">
                <a:solidFill>
                  <a:schemeClr val="bg1"/>
                </a:solidFill>
                <a:latin typeface="Arial" charset="0"/>
              </a:rPr>
              <a:t>. Наконец, вы вернулись на ветку </a:t>
            </a:r>
            <a:r>
              <a:rPr lang="ru-RU" sz="1600" dirty="0" err="1">
                <a:solidFill>
                  <a:schemeClr val="bg1"/>
                </a:solidFill>
                <a:latin typeface="Arial" charset="0"/>
              </a:rPr>
              <a:t>server</a:t>
            </a:r>
            <a:r>
              <a:rPr lang="ru-RU" sz="1600" dirty="0">
                <a:solidFill>
                  <a:schemeClr val="bg1"/>
                </a:solidFill>
                <a:latin typeface="Arial" charset="0"/>
              </a:rPr>
              <a:t> и сделали ещё несколько </a:t>
            </a:r>
            <a:r>
              <a:rPr lang="ru-RU" sz="1600" dirty="0" err="1">
                <a:solidFill>
                  <a:schemeClr val="bg1"/>
                </a:solidFill>
                <a:latin typeface="Arial" charset="0"/>
              </a:rPr>
              <a:t>коммитов</a:t>
            </a:r>
            <a:r>
              <a:rPr lang="ru-RU" sz="1600" dirty="0" smtClean="0">
                <a:solidFill>
                  <a:schemeClr val="bg1"/>
                </a:solidFill>
                <a:latin typeface="Arial" charset="0"/>
              </a:rPr>
              <a:t>.</a:t>
            </a:r>
            <a:endParaRPr lang="ru-RU" sz="16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739" y="2808668"/>
            <a:ext cx="6951643" cy="40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63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4272677"/>
            <a:ext cx="9144000" cy="25853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Предположим, вы решили, что хотите внести свои изменения для клиентской части в основную линию разработки для релиза, но при этом хотите оставить в стороне изменения для серверной части до полного тестирования. Вы можете взять изменения из ветки 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client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, которых нет в 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server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 (C8 и C9), и применить их на ветке 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master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 при помощи опции --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onto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команды 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rebase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pPr algn="ctr"/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rebase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--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onto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master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server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client</a:t>
            </a:r>
            <a:endParaRPr lang="ru-RU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Это прямое указание “переключиться на ветку 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client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, то есть взять изменения от общего предка веток 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client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 и 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server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 и повторить их на 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master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”. Несмотря на некоторую сложность этого способа, результат впечатляет.</a:t>
            </a:r>
            <a:endParaRPr lang="ru-RU" b="0" i="0" u="none" strike="noStrike" dirty="0">
              <a:solidFill>
                <a:schemeClr val="bg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9992"/>
            <a:ext cx="9144000" cy="364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9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286000" y="938654"/>
            <a:ext cx="4572000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r>
              <a:rPr lang="ru-RU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Теперь вы можете выполнить перемотку (</a:t>
            </a:r>
            <a:r>
              <a:rPr lang="ru-RU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fast-forward</a:t>
            </a:r>
            <a:r>
              <a:rPr lang="ru-RU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) для ветки </a:t>
            </a:r>
            <a:r>
              <a:rPr lang="ru-RU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master</a:t>
            </a:r>
            <a:r>
              <a:rPr lang="en-US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:</a:t>
            </a:r>
            <a:endParaRPr lang="ru-RU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555046" y="2064269"/>
            <a:ext cx="228562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b="1" dirty="0"/>
              <a:t>$ </a:t>
            </a:r>
            <a:r>
              <a:rPr lang="en-US" b="1" dirty="0" err="1"/>
              <a:t>git</a:t>
            </a:r>
            <a:r>
              <a:rPr lang="en-US" b="1" dirty="0"/>
              <a:t> checkout master </a:t>
            </a:r>
            <a:endParaRPr lang="en-US" b="1" dirty="0" smtClean="0"/>
          </a:p>
          <a:p>
            <a:r>
              <a:rPr lang="en-US" b="1" dirty="0" smtClean="0"/>
              <a:t>$ </a:t>
            </a:r>
            <a:r>
              <a:rPr lang="en-US" b="1" dirty="0" err="1"/>
              <a:t>git</a:t>
            </a:r>
            <a:r>
              <a:rPr lang="en-US" b="1" dirty="0"/>
              <a:t> merge client</a:t>
            </a:r>
            <a:endParaRPr lang="ru-RU" b="1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118" y="2833045"/>
            <a:ext cx="9144000" cy="293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7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86279" y="326085"/>
            <a:ext cx="6603283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РАБОТА С УДАЛЕННЫМИ ВЕТКАМИ</a:t>
            </a:r>
            <a:endParaRPr lang="ru-RU" sz="28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159"/>
            <a:ext cx="9144000" cy="672084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546410" y="948858"/>
            <a:ext cx="5765181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Для синхронизации вашей работы выполняется команда 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fetch</a:t>
            </a:r>
            <a:endParaRPr lang="ru-RU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372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56118" y="2068969"/>
            <a:ext cx="8867038" cy="31393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Когда вы хотите поделиться веткой с окружающими, вам необходимо отправить (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push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) её на удалённый сервер, на котором у вас есть права на запись. Ваши локальные ветки автоматически не синхронизируются с удалёнными серверами — вам нужно явно отправить те ветки, которыми вы хотите поделиться. Таким образом, вы можете использовать свои личные ветки для работы, которую вы не хотите показывать, и отправлять только те тематические ветки, над которыми вы хотите работать с кем-то совместно.</a:t>
            </a:r>
          </a:p>
          <a:p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Если у вас есть ветка 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serverfix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, над которой вы хотите работать с кем-то ещё, вы можете отправить её точно так же, как вы отправляли вашу первую ветку. Выполните 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push</a:t>
            </a:r>
            <a:r>
              <a:rPr lang="ru-RU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(удал. сервер) (ветка):</a:t>
            </a:r>
          </a:p>
          <a:p>
            <a:pPr algn="ctr"/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push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origin</a:t>
            </a:r>
            <a:r>
              <a:rPr lang="ru-RU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serverfix</a:t>
            </a:r>
            <a:endParaRPr lang="ru-RU" b="1" i="0" u="none" strike="noStrike" dirty="0">
              <a:solidFill>
                <a:schemeClr val="bg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118" y="738681"/>
            <a:ext cx="8867038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800" b="1" smtClean="0">
                <a:latin typeface="Arial" charset="0"/>
                <a:ea typeface="Arial" charset="0"/>
                <a:cs typeface="Arial" charset="0"/>
              </a:rPr>
              <a:t>ДОБАВЛЕНИЕ ИЗМЕНЕНИЙ НА УДАЛЕННЫЙ РЕПОЗИТОРИЙ</a:t>
            </a:r>
            <a:endParaRPr lang="ru-RU" sz="28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9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04078" cy="324773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31931"/>
            <a:ext cx="3806456" cy="269371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9199" y="882501"/>
            <a:ext cx="4201907" cy="5032224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481586" y="3227595"/>
            <a:ext cx="28409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b="1" i="1" dirty="0">
                <a:latin typeface="Arial" charset="0"/>
                <a:ea typeface="Arial" charset="0"/>
                <a:cs typeface="Arial" charset="0"/>
              </a:rPr>
              <a:t>Локальный контроль версий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0" y="3796384"/>
            <a:ext cx="380407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i="1" dirty="0">
                <a:latin typeface="Arial" charset="0"/>
                <a:ea typeface="Arial" charset="0"/>
                <a:cs typeface="Arial" charset="0"/>
              </a:rPr>
              <a:t>Централизованный контроль версий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4588113" y="574724"/>
            <a:ext cx="380407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b="1" i="1" dirty="0" smtClean="0">
                <a:latin typeface="Arial" charset="0"/>
                <a:ea typeface="Arial" charset="0"/>
                <a:cs typeface="Arial" charset="0"/>
              </a:rPr>
              <a:t>Распределенный контроль версий</a:t>
            </a:r>
            <a:endParaRPr lang="ru-RU" sz="1400" b="1" i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365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38146" y="0"/>
            <a:ext cx="6802244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ОТСЛЕЖИВАНИЕ ВЕТОК(</a:t>
            </a: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GIT PULL). </a:t>
            </a:r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УДАЛЕНИЕ</a:t>
            </a:r>
            <a:endParaRPr lang="ru-RU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338146" y="1074069"/>
            <a:ext cx="6802244" cy="2031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 charset="0"/>
              </a:rPr>
              <a:t>Команда </a:t>
            </a:r>
            <a:r>
              <a:rPr lang="ru-RU" b="1" dirty="0" err="1">
                <a:solidFill>
                  <a:schemeClr val="bg1"/>
                </a:solidFill>
              </a:rPr>
              <a:t>git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fetch</a:t>
            </a:r>
            <a:r>
              <a:rPr lang="ru-RU" dirty="0">
                <a:solidFill>
                  <a:schemeClr val="bg1"/>
                </a:solidFill>
                <a:latin typeface="Arial" charset="0"/>
              </a:rPr>
              <a:t> загрузит с сервера все изменения, которых у вас еще нет, но пока не будет изменять вашу рабочую директорию. Эта команда просто получает данные для вас и позволяет вам самостоятельно сделать слияние. Тем не менее, существует команда под названием </a:t>
            </a:r>
            <a:r>
              <a:rPr lang="ru-RU" b="1" dirty="0" err="1">
                <a:solidFill>
                  <a:schemeClr val="bg1"/>
                </a:solidFill>
              </a:rPr>
              <a:t>git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pull</a:t>
            </a:r>
            <a:r>
              <a:rPr lang="ru-RU" dirty="0">
                <a:solidFill>
                  <a:schemeClr val="bg1"/>
                </a:solidFill>
                <a:latin typeface="Arial" charset="0"/>
              </a:rPr>
              <a:t>, которая является по существу командой </a:t>
            </a:r>
            <a:r>
              <a:rPr lang="ru-RU" b="1" dirty="0" err="1">
                <a:solidFill>
                  <a:schemeClr val="bg1"/>
                </a:solidFill>
              </a:rPr>
              <a:t>git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fetch</a:t>
            </a:r>
            <a:r>
              <a:rPr lang="ru-RU" dirty="0">
                <a:solidFill>
                  <a:schemeClr val="bg1"/>
                </a:solidFill>
                <a:latin typeface="Arial" charset="0"/>
              </a:rPr>
              <a:t>, непосредственно за которой следует команда </a:t>
            </a:r>
            <a:r>
              <a:rPr lang="ru-RU" b="1" dirty="0" err="1">
                <a:solidFill>
                  <a:schemeClr val="bg1"/>
                </a:solidFill>
              </a:rPr>
              <a:t>git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merge</a:t>
            </a:r>
            <a:r>
              <a:rPr lang="ru-RU" dirty="0">
                <a:solidFill>
                  <a:schemeClr val="bg1"/>
                </a:solidFill>
                <a:latin typeface="Arial" charset="0"/>
              </a:rPr>
              <a:t>, в большинстве случаев.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338146" y="3164681"/>
            <a:ext cx="6802244" cy="3416320"/>
          </a:xfrm>
          <a:prstGeom prst="rect">
            <a:avLst/>
          </a:prstGeom>
          <a:solidFill>
            <a:srgbClr val="FFADF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Скажем, вы и ваши соавторы закончили с нововведением и слили его в ветку </a:t>
            </a:r>
            <a:r>
              <a:rPr lang="ru-RU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master</a:t>
            </a:r>
            <a:r>
              <a:rPr lang="ru-RU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 на удалённом сервере (или в какую-то другую ветку, где хранится стабильный код). Вы можете удалить ветку на удалённом сервере, используя опцию --</a:t>
            </a:r>
            <a:r>
              <a:rPr lang="ru-RU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delete</a:t>
            </a:r>
            <a:r>
              <a:rPr lang="ru-RU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 для </a:t>
            </a:r>
            <a:r>
              <a:rPr lang="ru-RU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push</a:t>
            </a:r>
            <a:r>
              <a:rPr lang="ru-RU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. Если вы хотите удалить ветку </a:t>
            </a:r>
            <a:r>
              <a:rPr lang="ru-RU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serverfix</a:t>
            </a:r>
            <a:r>
              <a:rPr lang="ru-RU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 на сервере, выполните следующее:</a:t>
            </a:r>
          </a:p>
          <a:p>
            <a:pPr algn="ctr"/>
            <a:r>
              <a:rPr lang="ru-RU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b="1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push</a:t>
            </a:r>
            <a:r>
              <a:rPr lang="ru-RU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origin</a:t>
            </a:r>
            <a:r>
              <a:rPr lang="ru-RU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--</a:t>
            </a:r>
            <a:r>
              <a:rPr lang="ru-RU" b="1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delete</a:t>
            </a:r>
            <a:r>
              <a:rPr lang="ru-RU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serverfix</a:t>
            </a:r>
            <a:r>
              <a:rPr lang="ru-RU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endParaRPr lang="ru-RU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ru-RU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В </a:t>
            </a:r>
            <a:r>
              <a:rPr lang="ru-RU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основном всё, что делает эта строка, — удаляет указатель на сервере. Как правило, </a:t>
            </a:r>
            <a:r>
              <a:rPr lang="ru-RU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-сервер оставит данные на некоторое время, пока не запустится сборщик мусора. Итак, если ветка случайно была удалена, чаще всего ее легко восстановить.</a:t>
            </a:r>
            <a:endParaRPr lang="ru-RU" b="0" i="0" u="none" strike="noStrike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64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2687722" y="1692553"/>
            <a:ext cx="3557239" cy="52277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2687725" y="2202148"/>
            <a:ext cx="3557239" cy="5227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3858322" y="1728439"/>
            <a:ext cx="12498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СПАСИБО</a:t>
            </a:r>
            <a:endParaRPr lang="ru-RU" sz="2000" b="1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2687722" y="3250365"/>
            <a:ext cx="3557239" cy="5227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4113333" y="2286000"/>
            <a:ext cx="7060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ВАМ</a:t>
            </a:r>
            <a:endParaRPr lang="ru-RU" b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2687724" y="2727592"/>
            <a:ext cx="3557239" cy="522773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2687722" y="4293687"/>
            <a:ext cx="3557239" cy="522773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4235572" y="2798073"/>
            <a:ext cx="4615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ЗА</a:t>
            </a:r>
            <a:endParaRPr lang="ru-RU" sz="2000" b="1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2687722" y="3762438"/>
            <a:ext cx="3557239" cy="522773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3995484" y="3315519"/>
            <a:ext cx="8374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ВАШЕ</a:t>
            </a:r>
            <a:endParaRPr lang="ru-RU" sz="2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552692" y="3838292"/>
            <a:ext cx="18272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ДРАГОЦЕННОЕ</a:t>
            </a:r>
            <a:endParaRPr lang="ru-RU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668663" y="4355018"/>
            <a:ext cx="14911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/>
              <a:t>ВНИМАНИЕ</a:t>
            </a:r>
            <a:endParaRPr lang="ru-RU" b="1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2593550" y="5407669"/>
            <a:ext cx="398993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 smtClean="0">
                <a:latin typeface="Arial" charset="0"/>
                <a:ea typeface="Arial" charset="0"/>
                <a:cs typeface="Arial" charset="0"/>
              </a:rPr>
              <a:t>Ссылка на документацию </a:t>
            </a:r>
            <a:r>
              <a:rPr lang="en-US" sz="2000" b="1" dirty="0" err="1" smtClean="0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:</a:t>
            </a:r>
            <a:endParaRPr lang="ru-RU" sz="2000" b="1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ru-RU" sz="2000" b="1" dirty="0" err="1" smtClean="0">
                <a:latin typeface="Arial" charset="0"/>
                <a:ea typeface="Arial" charset="0"/>
                <a:cs typeface="Arial" charset="0"/>
              </a:rPr>
              <a:t>https</a:t>
            </a:r>
            <a:r>
              <a:rPr lang="ru-RU" sz="2000" b="1" dirty="0">
                <a:latin typeface="Arial" charset="0"/>
                <a:ea typeface="Arial" charset="0"/>
                <a:cs typeface="Arial" charset="0"/>
              </a:rPr>
              <a:t>://</a:t>
            </a:r>
            <a:r>
              <a:rPr lang="ru-RU" sz="2000" b="1" dirty="0" err="1">
                <a:latin typeface="Arial" charset="0"/>
                <a:ea typeface="Arial" charset="0"/>
                <a:cs typeface="Arial" charset="0"/>
              </a:rPr>
              <a:t>git-scm.com</a:t>
            </a:r>
            <a:r>
              <a:rPr lang="ru-RU" sz="2000" b="1" dirty="0">
                <a:latin typeface="Arial" charset="0"/>
                <a:ea typeface="Arial" charset="0"/>
                <a:cs typeface="Arial" charset="0"/>
              </a:rPr>
              <a:t>/</a:t>
            </a:r>
            <a:r>
              <a:rPr lang="ru-RU" sz="2000" b="1" dirty="0" err="1">
                <a:latin typeface="Arial" charset="0"/>
                <a:ea typeface="Arial" charset="0"/>
                <a:cs typeface="Arial" charset="0"/>
              </a:rPr>
              <a:t>book</a:t>
            </a:r>
            <a:r>
              <a:rPr lang="ru-RU" sz="2000" b="1" dirty="0">
                <a:latin typeface="Arial" charset="0"/>
                <a:ea typeface="Arial" charset="0"/>
                <a:cs typeface="Arial" charset="0"/>
              </a:rPr>
              <a:t>/</a:t>
            </a:r>
            <a:r>
              <a:rPr lang="ru-RU" sz="2000" b="1" dirty="0" err="1">
                <a:latin typeface="Arial" charset="0"/>
                <a:ea typeface="Arial" charset="0"/>
                <a:cs typeface="Arial" charset="0"/>
              </a:rPr>
              <a:t>ru</a:t>
            </a:r>
            <a:r>
              <a:rPr lang="ru-RU" sz="2000" b="1" dirty="0">
                <a:latin typeface="Arial" charset="0"/>
                <a:ea typeface="Arial" charset="0"/>
                <a:cs typeface="Arial" charset="0"/>
              </a:rPr>
              <a:t>/v2</a:t>
            </a:r>
          </a:p>
        </p:txBody>
      </p:sp>
    </p:spTree>
    <p:extLst>
      <p:ext uri="{BB962C8B-B14F-4D97-AF65-F5344CB8AC3E}">
        <p14:creationId xmlns:p14="http://schemas.microsoft.com/office/powerpoint/2010/main" val="567984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3090526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УСТАНОВКА </a:t>
            </a: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GIT</a:t>
            </a:r>
            <a:endParaRPr lang="ru-RU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2065" y="1156676"/>
            <a:ext cx="772969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i="1" smtClean="0"/>
              <a:t>LINUX</a:t>
            </a:r>
            <a:endParaRPr lang="ru-RU" b="1" i="1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0" y="1526008"/>
            <a:ext cx="3273105" cy="53319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4464869" y="1156676"/>
            <a:ext cx="625492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i="1" smtClean="0"/>
              <a:t>OS X</a:t>
            </a:r>
            <a:endParaRPr lang="ru-RU" b="1" i="1" dirty="0"/>
          </a:p>
        </p:txBody>
      </p:sp>
      <p:sp>
        <p:nvSpPr>
          <p:cNvPr id="9" name="TextBox 8"/>
          <p:cNvSpPr txBox="1"/>
          <p:nvPr/>
        </p:nvSpPr>
        <p:spPr>
          <a:xfrm>
            <a:off x="6909516" y="1156676"/>
            <a:ext cx="122136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i="1" dirty="0" smtClean="0"/>
              <a:t>WINDOWS</a:t>
            </a:r>
            <a:endParaRPr lang="ru-RU" b="1" i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208359" y="2223093"/>
            <a:ext cx="30567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$ yum install </a:t>
            </a:r>
            <a:r>
              <a:rPr lang="en-US" b="1" dirty="0" err="1">
                <a:latin typeface="Arial" charset="0"/>
                <a:ea typeface="Arial" charset="0"/>
                <a:cs typeface="Arial" charset="0"/>
              </a:rPr>
              <a:t>git</a:t>
            </a:r>
            <a:endParaRPr lang="ru-RU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208359" y="3940382"/>
            <a:ext cx="2223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$ apt-get install </a:t>
            </a:r>
            <a:r>
              <a:rPr lang="en-US" b="1" dirty="0" err="1">
                <a:latin typeface="Arial" charset="0"/>
                <a:ea typeface="Arial" charset="0"/>
                <a:cs typeface="Arial" charset="0"/>
              </a:rPr>
              <a:t>git</a:t>
            </a:r>
            <a:endParaRPr lang="ru-RU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1" y="1576762"/>
            <a:ext cx="32765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charset="0"/>
              </a:rPr>
              <a:t>Если у вас </a:t>
            </a:r>
            <a:r>
              <a:rPr lang="ru-RU" dirty="0" err="1">
                <a:latin typeface="Arial" charset="0"/>
              </a:rPr>
              <a:t>Fedora</a:t>
            </a:r>
            <a:r>
              <a:rPr lang="ru-RU" dirty="0">
                <a:latin typeface="Arial" charset="0"/>
              </a:rPr>
              <a:t>, можно воспользоваться </a:t>
            </a:r>
            <a:r>
              <a:rPr lang="ru-RU" dirty="0" err="1">
                <a:latin typeface="Arial" charset="0"/>
              </a:rPr>
              <a:t>yum’ом</a:t>
            </a:r>
            <a:r>
              <a:rPr lang="ru-RU" dirty="0">
                <a:latin typeface="Arial" charset="0"/>
              </a:rPr>
              <a:t>: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0" y="2592425"/>
            <a:ext cx="32731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charset="0"/>
              </a:rPr>
              <a:t>Если же у вас дистрибутив, основанный на </a:t>
            </a:r>
            <a:r>
              <a:rPr lang="ru-RU" dirty="0" err="1">
                <a:latin typeface="Arial" charset="0"/>
              </a:rPr>
              <a:t>Debian</a:t>
            </a:r>
            <a:r>
              <a:rPr lang="ru-RU" dirty="0">
                <a:latin typeface="Arial" charset="0"/>
              </a:rPr>
              <a:t>, например, </a:t>
            </a:r>
            <a:r>
              <a:rPr lang="ru-RU" dirty="0" err="1">
                <a:latin typeface="Arial" charset="0"/>
              </a:rPr>
              <a:t>Ubuntu</a:t>
            </a:r>
            <a:r>
              <a:rPr lang="ru-RU" dirty="0">
                <a:latin typeface="Arial" charset="0"/>
              </a:rPr>
              <a:t>, попробуйте </a:t>
            </a:r>
            <a:r>
              <a:rPr lang="ru-RU" dirty="0" err="1">
                <a:latin typeface="Arial" charset="0"/>
              </a:rPr>
              <a:t>apt-get</a:t>
            </a:r>
            <a:r>
              <a:rPr lang="ru-RU" dirty="0">
                <a:latin typeface="Arial" charset="0"/>
              </a:rPr>
              <a:t>:</a:t>
            </a:r>
            <a:endParaRPr lang="ru-RU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1" y="4363598"/>
            <a:ext cx="326510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charset="0"/>
              </a:rPr>
              <a:t>Чтобы воспользоваться дополнительными возможностями, посмотрите инструкцию по установке для нескольких различных разновидностей </a:t>
            </a:r>
            <a:r>
              <a:rPr lang="ru-RU" dirty="0" err="1">
                <a:latin typeface="Arial" charset="0"/>
              </a:rPr>
              <a:t>Unix</a:t>
            </a:r>
            <a:r>
              <a:rPr lang="ru-RU" dirty="0">
                <a:latin typeface="Arial" charset="0"/>
              </a:rPr>
              <a:t> на сайте </a:t>
            </a:r>
            <a:r>
              <a:rPr lang="ru-RU" dirty="0" err="1">
                <a:latin typeface="Arial" charset="0"/>
              </a:rPr>
              <a:t>Git’а</a:t>
            </a:r>
            <a:r>
              <a:rPr lang="ru-RU" dirty="0">
                <a:latin typeface="Arial" charset="0"/>
              </a:rPr>
              <a:t> </a:t>
            </a:r>
            <a:r>
              <a:rPr lang="ru-RU" b="1" dirty="0">
                <a:latin typeface="Arial" charset="0"/>
                <a:hlinkClick r:id="rId2"/>
              </a:rPr>
              <a:t>http://git-scm.com/download/linux</a:t>
            </a:r>
            <a:r>
              <a:rPr lang="ru-RU" b="1" dirty="0">
                <a:latin typeface="Arial" charset="0"/>
              </a:rPr>
              <a:t>.</a:t>
            </a:r>
            <a:endParaRPr lang="ru-RU" b="1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3268562" y="1526008"/>
            <a:ext cx="3064751" cy="53319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6329850" y="1526008"/>
            <a:ext cx="2814150" cy="53319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3273105" y="1526008"/>
            <a:ext cx="3072809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charset="0"/>
              </a:rPr>
              <a:t>Существует несколько способов установки </a:t>
            </a:r>
            <a:r>
              <a:rPr lang="ru-RU" dirty="0" err="1">
                <a:latin typeface="Arial" charset="0"/>
              </a:rPr>
              <a:t>Git’а</a:t>
            </a:r>
            <a:r>
              <a:rPr lang="ru-RU" dirty="0">
                <a:latin typeface="Arial" charset="0"/>
              </a:rPr>
              <a:t> на </a:t>
            </a:r>
            <a:r>
              <a:rPr lang="ru-RU" dirty="0" err="1">
                <a:latin typeface="Arial" charset="0"/>
              </a:rPr>
              <a:t>Mac</a:t>
            </a:r>
            <a:r>
              <a:rPr lang="ru-RU" dirty="0">
                <a:latin typeface="Arial" charset="0"/>
              </a:rPr>
              <a:t>. Самый простой — установить </a:t>
            </a:r>
            <a:r>
              <a:rPr lang="ru-RU" dirty="0" err="1">
                <a:latin typeface="Arial" charset="0"/>
              </a:rPr>
              <a:t>Xcode</a:t>
            </a:r>
            <a:r>
              <a:rPr lang="ru-RU" dirty="0">
                <a:latin typeface="Arial" charset="0"/>
              </a:rPr>
              <a:t> </a:t>
            </a:r>
            <a:r>
              <a:rPr lang="ru-RU" dirty="0" err="1">
                <a:latin typeface="Arial" charset="0"/>
              </a:rPr>
              <a:t>Command</a:t>
            </a:r>
            <a:r>
              <a:rPr lang="ru-RU" dirty="0">
                <a:latin typeface="Arial" charset="0"/>
              </a:rPr>
              <a:t> </a:t>
            </a:r>
            <a:r>
              <a:rPr lang="ru-RU" dirty="0" err="1">
                <a:latin typeface="Arial" charset="0"/>
              </a:rPr>
              <a:t>Line</a:t>
            </a:r>
            <a:r>
              <a:rPr lang="ru-RU" dirty="0">
                <a:latin typeface="Arial" charset="0"/>
              </a:rPr>
              <a:t> </a:t>
            </a:r>
            <a:r>
              <a:rPr lang="ru-RU" dirty="0" err="1">
                <a:latin typeface="Arial" charset="0"/>
              </a:rPr>
              <a:t>Tools</a:t>
            </a:r>
            <a:r>
              <a:rPr lang="ru-RU" dirty="0" smtClean="0">
                <a:latin typeface="Arial" charset="0"/>
              </a:rPr>
              <a:t>.</a:t>
            </a:r>
            <a:r>
              <a:rPr lang="en-US" dirty="0" smtClean="0">
                <a:latin typeface="Arial" charset="0"/>
              </a:rPr>
              <a:t> 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В</a:t>
            </a:r>
            <a:r>
              <a:rPr lang="ru-RU" dirty="0" smtClean="0">
                <a:latin typeface="Arial" charset="0"/>
                <a:ea typeface="Arial" charset="0"/>
                <a:cs typeface="Arial" charset="0"/>
              </a:rPr>
              <a:t>ы 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можете добиться этого просто первый раз выполнив </a:t>
            </a:r>
            <a:r>
              <a:rPr lang="ru-RU" i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 в терминале. Если </a:t>
            </a:r>
            <a:r>
              <a:rPr lang="ru-RU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 не установлен, вам будет предложено его установить</a:t>
            </a:r>
            <a:r>
              <a:rPr lang="ru-RU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$ </a:t>
            </a:r>
            <a:r>
              <a:rPr lang="en-US" b="1" dirty="0" err="1" smtClean="0">
                <a:latin typeface="Arial" charset="0"/>
                <a:ea typeface="Arial" charset="0"/>
                <a:cs typeface="Arial" charset="0"/>
              </a:rPr>
              <a:t>git</a:t>
            </a:r>
            <a:endParaRPr lang="ru-RU" b="1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ru-RU" dirty="0" smtClean="0">
                <a:latin typeface="Arial" charset="0"/>
                <a:ea typeface="Arial" charset="0"/>
                <a:cs typeface="Arial" charset="0"/>
              </a:rPr>
              <a:t>Либо воспользоваться бинарным установщиком для скачивания более актуальной версии по ссылке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 </a:t>
            </a:r>
            <a:r>
              <a:rPr lang="ru-RU" b="1" dirty="0">
                <a:latin typeface="Arial" charset="0"/>
                <a:ea typeface="Arial" charset="0"/>
                <a:cs typeface="Arial" charset="0"/>
                <a:hlinkClick r:id="rId3"/>
              </a:rPr>
              <a:t>http://git-scm.com/download/mac</a:t>
            </a:r>
            <a:r>
              <a:rPr lang="ru-RU" b="1" dirty="0">
                <a:latin typeface="Arial" charset="0"/>
                <a:ea typeface="Arial" charset="0"/>
                <a:cs typeface="Arial" charset="0"/>
              </a:rPr>
              <a:t>.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  <a:p>
            <a:endParaRPr lang="ru-RU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6329850" y="1526008"/>
            <a:ext cx="281415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charset="0"/>
              </a:rPr>
              <a:t>Для установки </a:t>
            </a:r>
            <a:r>
              <a:rPr lang="ru-RU" dirty="0" err="1">
                <a:latin typeface="Arial" charset="0"/>
              </a:rPr>
              <a:t>Git</a:t>
            </a:r>
            <a:r>
              <a:rPr lang="ru-RU" dirty="0">
                <a:latin typeface="Arial" charset="0"/>
              </a:rPr>
              <a:t> в </a:t>
            </a:r>
            <a:r>
              <a:rPr lang="ru-RU" dirty="0" err="1">
                <a:latin typeface="Arial" charset="0"/>
              </a:rPr>
              <a:t>Windows</a:t>
            </a:r>
            <a:r>
              <a:rPr lang="ru-RU" dirty="0">
                <a:latin typeface="Arial" charset="0"/>
              </a:rPr>
              <a:t> также имеется несколько способов. Официальная сборка доступна для скачивания на официальном сайте </a:t>
            </a:r>
            <a:r>
              <a:rPr lang="ru-RU" dirty="0" err="1">
                <a:latin typeface="Arial" charset="0"/>
              </a:rPr>
              <a:t>Git’а</a:t>
            </a:r>
            <a:r>
              <a:rPr lang="ru-RU" dirty="0">
                <a:latin typeface="Arial" charset="0"/>
              </a:rPr>
              <a:t>. Просто перейдите на страницу </a:t>
            </a:r>
            <a:r>
              <a:rPr lang="ru-RU" b="1" dirty="0">
                <a:latin typeface="Arial" charset="0"/>
                <a:hlinkClick r:id="rId4"/>
              </a:rPr>
              <a:t>http://git-scm.com/download/win</a:t>
            </a:r>
            <a:r>
              <a:rPr lang="ru-RU" dirty="0">
                <a:latin typeface="Arial" charset="0"/>
              </a:rPr>
              <a:t>, и загрузка запустится автоматически.</a:t>
            </a:r>
            <a:endParaRPr lang="ru-RU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6320987" y="4792169"/>
            <a:ext cx="28318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charset="0"/>
              </a:rPr>
              <a:t>Другой простой способ установки </a:t>
            </a:r>
            <a:r>
              <a:rPr lang="ru-RU" dirty="0" err="1">
                <a:latin typeface="Arial" charset="0"/>
              </a:rPr>
              <a:t>Git</a:t>
            </a:r>
            <a:r>
              <a:rPr lang="ru-RU" dirty="0">
                <a:latin typeface="Arial" charset="0"/>
              </a:rPr>
              <a:t> — установить </a:t>
            </a:r>
            <a:r>
              <a:rPr lang="ru-RU" dirty="0" err="1">
                <a:latin typeface="Arial" charset="0"/>
              </a:rPr>
              <a:t>GitHub</a:t>
            </a:r>
            <a:r>
              <a:rPr lang="ru-RU" dirty="0">
                <a:latin typeface="Arial" charset="0"/>
              </a:rPr>
              <a:t> для </a:t>
            </a:r>
            <a:r>
              <a:rPr lang="ru-RU" dirty="0" err="1" smtClean="0">
                <a:latin typeface="Arial" charset="0"/>
              </a:rPr>
              <a:t>Windows</a:t>
            </a:r>
            <a:r>
              <a:rPr lang="ru-RU" dirty="0">
                <a:latin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с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сайта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 </a:t>
            </a:r>
            <a:r>
              <a:rPr lang="en-US" b="1" dirty="0">
                <a:latin typeface="Arial" charset="0"/>
                <a:ea typeface="Arial" charset="0"/>
                <a:cs typeface="Arial" charset="0"/>
                <a:hlinkClick r:id="rId5"/>
              </a:rPr>
              <a:t>http://windows.github.com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.</a:t>
            </a:r>
            <a:endParaRPr lang="ru-RU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Горизонтальный свиток 23"/>
          <p:cNvSpPr/>
          <p:nvPr/>
        </p:nvSpPr>
        <p:spPr>
          <a:xfrm>
            <a:off x="3242116" y="-178915"/>
            <a:ext cx="5901884" cy="1470255"/>
          </a:xfrm>
          <a:prstGeom prst="horizontalScroll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3242116" y="-43953"/>
            <a:ext cx="590188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 charset="0"/>
              </a:rPr>
              <a:t>Многие предпочитают устанавливать </a:t>
            </a:r>
            <a:r>
              <a:rPr lang="ru-RU" dirty="0" err="1">
                <a:solidFill>
                  <a:schemeClr val="bg1"/>
                </a:solidFill>
                <a:latin typeface="Arial" charset="0"/>
              </a:rPr>
              <a:t>Git</a:t>
            </a:r>
            <a:r>
              <a:rPr lang="ru-RU" dirty="0">
                <a:solidFill>
                  <a:schemeClr val="bg1"/>
                </a:solidFill>
                <a:latin typeface="Arial" charset="0"/>
              </a:rPr>
              <a:t> из исходников, поскольку такой способ позволяет получить самую свежую версию</a:t>
            </a:r>
            <a:r>
              <a:rPr lang="ru-RU" dirty="0" smtClean="0">
                <a:solidFill>
                  <a:schemeClr val="bg1"/>
                </a:solidFill>
                <a:latin typeface="Arial" charset="0"/>
              </a:rPr>
              <a:t>. Об этом  на </a:t>
            </a:r>
            <a:r>
              <a:rPr lang="mr-IN" dirty="0" err="1" smtClean="0">
                <a:solidFill>
                  <a:schemeClr val="bg1"/>
                </a:solidFill>
                <a:latin typeface="Arial" charset="0"/>
              </a:rPr>
              <a:t>https</a:t>
            </a:r>
            <a:r>
              <a:rPr lang="mr-IN" dirty="0">
                <a:solidFill>
                  <a:schemeClr val="bg1"/>
                </a:solidFill>
                <a:latin typeface="Arial" charset="0"/>
              </a:rPr>
              <a:t>://</a:t>
            </a:r>
            <a:r>
              <a:rPr lang="mr-IN" dirty="0" err="1">
                <a:solidFill>
                  <a:schemeClr val="bg1"/>
                </a:solidFill>
                <a:latin typeface="Arial" charset="0"/>
              </a:rPr>
              <a:t>git-scm.com</a:t>
            </a:r>
            <a:r>
              <a:rPr lang="mr-IN" dirty="0">
                <a:solidFill>
                  <a:schemeClr val="bg1"/>
                </a:solidFill>
                <a:latin typeface="Arial" charset="0"/>
              </a:rPr>
              <a:t>/</a:t>
            </a:r>
            <a:r>
              <a:rPr lang="mr-IN" dirty="0" err="1">
                <a:solidFill>
                  <a:schemeClr val="bg1"/>
                </a:solidFill>
                <a:latin typeface="Arial" charset="0"/>
              </a:rPr>
              <a:t>book</a:t>
            </a:r>
            <a:r>
              <a:rPr lang="mr-IN" dirty="0">
                <a:solidFill>
                  <a:schemeClr val="bg1"/>
                </a:solidFill>
                <a:latin typeface="Arial" charset="0"/>
              </a:rPr>
              <a:t>/</a:t>
            </a:r>
            <a:r>
              <a:rPr lang="mr-IN" dirty="0" err="1">
                <a:solidFill>
                  <a:schemeClr val="bg1"/>
                </a:solidFill>
                <a:latin typeface="Arial" charset="0"/>
              </a:rPr>
              <a:t>ru</a:t>
            </a:r>
            <a:r>
              <a:rPr lang="mr-IN" dirty="0">
                <a:solidFill>
                  <a:schemeClr val="bg1"/>
                </a:solidFill>
                <a:latin typeface="Arial" charset="0"/>
              </a:rPr>
              <a:t>/v2/</a:t>
            </a:r>
            <a:r>
              <a:rPr lang="mr-IN" dirty="0" err="1">
                <a:solidFill>
                  <a:schemeClr val="bg1"/>
                </a:solidFill>
                <a:latin typeface="Arial" charset="0"/>
              </a:rPr>
              <a:t>Введение-Установка-Git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59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7999"/>
          </a:xfrm>
          <a:prstGeom prst="rect">
            <a:avLst/>
          </a:prstGeom>
        </p:spPr>
      </p:pic>
      <p:sp>
        <p:nvSpPr>
          <p:cNvPr id="4" name="Овал 3"/>
          <p:cNvSpPr/>
          <p:nvPr/>
        </p:nvSpPr>
        <p:spPr>
          <a:xfrm>
            <a:off x="2521076" y="1378076"/>
            <a:ext cx="4101846" cy="4101846"/>
          </a:xfrm>
          <a:prstGeom prst="ellipse">
            <a:avLst/>
          </a:prstGeom>
          <a:ln w="57150">
            <a:solidFill>
              <a:srgbClr val="324057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2236166" y="3556590"/>
            <a:ext cx="4671665" cy="956158"/>
          </a:xfrm>
        </p:spPr>
        <p:txBody>
          <a:bodyPr>
            <a:noAutofit/>
          </a:bodyPr>
          <a:lstStyle/>
          <a:p>
            <a:r>
              <a:rPr lang="en-US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</a:rPr>
              <a:t>WORKSHOP</a:t>
            </a:r>
            <a:r>
              <a:rPr 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</a:rPr>
              <a:t/>
            </a:r>
            <a:br>
              <a:rPr 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</a:rPr>
            </a:br>
            <a:r>
              <a:rPr lang="en-US" sz="4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</a:rPr>
              <a:t>GIT-REPOSITORY</a:t>
            </a:r>
            <a:r>
              <a:rPr 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</a:rPr>
              <a:t/>
            </a:r>
            <a:br>
              <a:rPr lang="en-U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</a:rPr>
            </a:br>
            <a:r>
              <a:rPr lang="en-US" sz="4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</a:rPr>
              <a:t>CREATING</a:t>
            </a:r>
            <a:endParaRPr lang="en-US" sz="4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1173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4486" y="25299"/>
            <a:ext cx="5751831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СОЗДАНИЕ </a:t>
            </a: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-РЕПОЗИТОРИЯ</a:t>
            </a:r>
            <a:endParaRPr lang="ru-RU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0" y="470056"/>
            <a:ext cx="9144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latin typeface="Arial" charset="0"/>
              </a:rPr>
              <a:t>Для создания </a:t>
            </a:r>
            <a:r>
              <a:rPr lang="ru-RU" sz="1600" dirty="0" err="1">
                <a:latin typeface="Arial" charset="0"/>
              </a:rPr>
              <a:t>Git-репозитория</a:t>
            </a:r>
            <a:r>
              <a:rPr lang="ru-RU" sz="1600" dirty="0">
                <a:latin typeface="Arial" charset="0"/>
              </a:rPr>
              <a:t> вы можете использовать два основных подхода. Во-первых, импорт в </a:t>
            </a:r>
            <a:r>
              <a:rPr lang="ru-RU" sz="1600" dirty="0" err="1">
                <a:latin typeface="Arial" charset="0"/>
              </a:rPr>
              <a:t>Git</a:t>
            </a:r>
            <a:r>
              <a:rPr lang="ru-RU" sz="1600" dirty="0">
                <a:latin typeface="Arial" charset="0"/>
              </a:rPr>
              <a:t> уже существующего проекта или директории. Во-вторых, клонирование существующего </a:t>
            </a:r>
            <a:r>
              <a:rPr lang="ru-RU" sz="1600" dirty="0" err="1">
                <a:latin typeface="Arial" charset="0"/>
              </a:rPr>
              <a:t>репозитория</a:t>
            </a:r>
            <a:r>
              <a:rPr lang="ru-RU" sz="1600" dirty="0">
                <a:latin typeface="Arial" charset="0"/>
              </a:rPr>
              <a:t> с другого сервера.</a:t>
            </a:r>
            <a:endParaRPr lang="ru-RU" sz="16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4557543" y="1263466"/>
            <a:ext cx="45719" cy="556354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-14457" y="1185003"/>
            <a:ext cx="4572000" cy="55092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600" dirty="0">
                <a:latin typeface="Arial" charset="0"/>
              </a:rPr>
              <a:t>Если вы собираетесь начать использовать </a:t>
            </a:r>
            <a:r>
              <a:rPr lang="ru-RU" sz="1600" dirty="0" err="1">
                <a:latin typeface="Arial" charset="0"/>
              </a:rPr>
              <a:t>Git</a:t>
            </a:r>
            <a:r>
              <a:rPr lang="ru-RU" sz="1600" dirty="0">
                <a:latin typeface="Arial" charset="0"/>
              </a:rPr>
              <a:t> для существующего проекта, то вам необходимо перейти в директорию проекта и в командной строке ввести</a:t>
            </a:r>
          </a:p>
          <a:p>
            <a:pPr algn="ctr"/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init</a:t>
            </a:r>
            <a:endParaRPr lang="ru-RU" sz="1600" b="1" dirty="0">
              <a:latin typeface="Arial" charset="0"/>
              <a:ea typeface="Arial" charset="0"/>
              <a:cs typeface="Arial" charset="0"/>
            </a:endParaRPr>
          </a:p>
          <a:p>
            <a:r>
              <a:rPr lang="ru-RU" sz="1600" dirty="0">
                <a:latin typeface="Arial" charset="0"/>
              </a:rPr>
              <a:t>Эта команда создаёт в текущей директории новую поддиректорию с именем .</a:t>
            </a:r>
            <a:r>
              <a:rPr lang="ru-RU" sz="1600" dirty="0" err="1">
                <a:latin typeface="Arial" charset="0"/>
              </a:rPr>
              <a:t>git</a:t>
            </a:r>
            <a:r>
              <a:rPr lang="ru-RU" sz="1600" dirty="0">
                <a:latin typeface="Arial" charset="0"/>
              </a:rPr>
              <a:t>, содержащую все необходимые файлы </a:t>
            </a:r>
            <a:r>
              <a:rPr lang="ru-RU" sz="1600" dirty="0" err="1">
                <a:latin typeface="Arial" charset="0"/>
              </a:rPr>
              <a:t>репозитория</a:t>
            </a:r>
            <a:r>
              <a:rPr lang="ru-RU" sz="1600" dirty="0">
                <a:latin typeface="Arial" charset="0"/>
              </a:rPr>
              <a:t> — основу </a:t>
            </a:r>
            <a:r>
              <a:rPr lang="ru-RU" sz="1600" dirty="0" err="1">
                <a:latin typeface="Arial" charset="0"/>
              </a:rPr>
              <a:t>Git-репозитория</a:t>
            </a:r>
            <a:r>
              <a:rPr lang="ru-RU" sz="1600" dirty="0">
                <a:latin typeface="Arial" charset="0"/>
              </a:rPr>
              <a:t>. На этом этапе ваш проект ещё не находится под </a:t>
            </a:r>
            <a:r>
              <a:rPr lang="ru-RU" sz="1600" dirty="0" err="1">
                <a:latin typeface="Arial" charset="0"/>
              </a:rPr>
              <a:t>версионным</a:t>
            </a:r>
            <a:r>
              <a:rPr lang="ru-RU" sz="1600" dirty="0">
                <a:latin typeface="Arial" charset="0"/>
              </a:rPr>
              <a:t> контролем. </a:t>
            </a:r>
            <a:r>
              <a:rPr lang="ru-RU" sz="1600" dirty="0" smtClean="0">
                <a:latin typeface="Arial" charset="0"/>
              </a:rPr>
              <a:t>Если </a:t>
            </a:r>
            <a:r>
              <a:rPr lang="ru-RU" sz="1600" dirty="0">
                <a:latin typeface="Arial" charset="0"/>
              </a:rPr>
              <a:t>вы хотите добавить под </a:t>
            </a:r>
            <a:r>
              <a:rPr lang="ru-RU" sz="1600" dirty="0" err="1">
                <a:latin typeface="Arial" charset="0"/>
              </a:rPr>
              <a:t>версионный</a:t>
            </a:r>
            <a:r>
              <a:rPr lang="ru-RU" sz="1600" dirty="0">
                <a:latin typeface="Arial" charset="0"/>
              </a:rPr>
              <a:t> контроль существующие файлы (в отличие от пустого каталога), вам стоит добавить их в индекс и осуществить первый </a:t>
            </a:r>
            <a:r>
              <a:rPr lang="ru-RU" sz="1600" dirty="0" err="1">
                <a:latin typeface="Arial" charset="0"/>
              </a:rPr>
              <a:t>коммит</a:t>
            </a:r>
            <a:r>
              <a:rPr lang="ru-RU" sz="1600" dirty="0">
                <a:latin typeface="Arial" charset="0"/>
              </a:rPr>
              <a:t> изменений. Добиться этого вы сможете запустив команду </a:t>
            </a:r>
            <a:r>
              <a:rPr lang="ru-RU" sz="1600" dirty="0" err="1">
                <a:latin typeface="Arial" charset="0"/>
              </a:rPr>
              <a:t>git</a:t>
            </a:r>
            <a:r>
              <a:rPr lang="ru-RU" sz="1600" dirty="0">
                <a:latin typeface="Arial" charset="0"/>
              </a:rPr>
              <a:t> </a:t>
            </a:r>
            <a:r>
              <a:rPr lang="ru-RU" sz="1600" dirty="0" err="1">
                <a:latin typeface="Arial" charset="0"/>
              </a:rPr>
              <a:t>add</a:t>
            </a:r>
            <a:r>
              <a:rPr lang="ru-RU" sz="1600" dirty="0">
                <a:latin typeface="Arial" charset="0"/>
              </a:rPr>
              <a:t> несколько раз, указав индексируемые файлы, а затем выполнив </a:t>
            </a:r>
            <a:r>
              <a:rPr lang="ru-RU" sz="1600" dirty="0" err="1">
                <a:latin typeface="Arial" charset="0"/>
              </a:rPr>
              <a:t>git</a:t>
            </a:r>
            <a:r>
              <a:rPr lang="ru-RU" sz="1600" dirty="0">
                <a:latin typeface="Arial" charset="0"/>
              </a:rPr>
              <a:t> </a:t>
            </a:r>
            <a:r>
              <a:rPr lang="ru-RU" sz="1600" dirty="0" err="1">
                <a:latin typeface="Arial" charset="0"/>
              </a:rPr>
              <a:t>commit</a:t>
            </a:r>
            <a:r>
              <a:rPr lang="ru-RU" sz="1600" dirty="0">
                <a:latin typeface="Arial" charset="0"/>
              </a:rPr>
              <a:t>:</a:t>
            </a:r>
          </a:p>
          <a:p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add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*.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c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1600" b="1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ru-RU" sz="1600" b="1" dirty="0" smtClean="0"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add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LICENSE </a:t>
            </a:r>
            <a:endParaRPr lang="en-US" sz="1600" b="1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ru-RU" sz="1600" b="1" dirty="0" smtClean="0"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commit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-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m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'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initial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project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version</a:t>
            </a:r>
            <a:r>
              <a:rPr lang="ru-RU" sz="1600" b="1" dirty="0" smtClean="0">
                <a:latin typeface="Arial" charset="0"/>
                <a:ea typeface="Arial" charset="0"/>
                <a:cs typeface="Arial" charset="0"/>
              </a:rPr>
              <a:t>'</a:t>
            </a:r>
            <a:endParaRPr lang="ru-RU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603262" y="1185003"/>
            <a:ext cx="4572000" cy="57554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600" dirty="0">
                <a:latin typeface="Arial" charset="0"/>
                <a:ea typeface="Arial" charset="0"/>
                <a:cs typeface="Arial" charset="0"/>
              </a:rPr>
              <a:t>Для получения копии существующего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Git-репозитория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, например, проекта, в который вы хотите внести свой вклад, необходимо использовать команду 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clone</a:t>
            </a:r>
            <a:r>
              <a:rPr lang="ru-RU" sz="1600" dirty="0" smtClean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Клонирование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репозитория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осуществляется командой 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clone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[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url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]. Например, если вы хотите клонировать библиотеку libgit2, вы можете сделать это следующим образом:</a:t>
            </a:r>
          </a:p>
          <a:p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clone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  <a:hlinkClick r:id="rId2"/>
              </a:rPr>
              <a:t>https://</a:t>
            </a:r>
            <a:r>
              <a:rPr lang="ru-RU" sz="1600" b="1" dirty="0" smtClean="0">
                <a:latin typeface="Arial" charset="0"/>
                <a:ea typeface="Arial" charset="0"/>
                <a:cs typeface="Arial" charset="0"/>
                <a:hlinkClick r:id="rId2"/>
              </a:rPr>
              <a:t>github.com/libgit2/libgit2</a:t>
            </a:r>
            <a:r>
              <a:rPr lang="ru-RU" sz="1600" b="1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r>
              <a:rPr lang="ru-RU" sz="1600" dirty="0">
                <a:latin typeface="Arial" charset="0"/>
                <a:ea typeface="Arial" charset="0"/>
                <a:cs typeface="Arial" charset="0"/>
              </a:rPr>
              <a:t>Эта команда создаёт директорию “libgit2”, инициализирует в ней поддиректорию .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, скачивает все данные для этого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репозитория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и создаёт (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checks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out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) рабочую копию последней версии. Если вы зайдёте в новую директорию libgit2, то увидите в ней файлы проекта, готовые для работы или использования. Для того, чтобы клонировать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репозиторий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в директорию с именем, отличающимся от “libgit2”, необходимо указать желаемое имя, как параметр командной строки:</a:t>
            </a:r>
          </a:p>
          <a:p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clone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https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://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github.com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/libgit2/libgit2 </a:t>
            </a:r>
            <a:r>
              <a:rPr lang="ru-RU" sz="1600" b="1" dirty="0" err="1" smtClean="0">
                <a:latin typeface="Arial" charset="0"/>
                <a:ea typeface="Arial" charset="0"/>
                <a:cs typeface="Arial" charset="0"/>
              </a:rPr>
              <a:t>mylibgit</a:t>
            </a:r>
            <a:endParaRPr lang="ru-RU" sz="1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40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7999"/>
          </a:xfrm>
          <a:prstGeom prst="rect">
            <a:avLst/>
          </a:prstGeom>
        </p:spPr>
      </p:pic>
      <p:sp>
        <p:nvSpPr>
          <p:cNvPr id="4" name="Овал 3"/>
          <p:cNvSpPr/>
          <p:nvPr/>
        </p:nvSpPr>
        <p:spPr>
          <a:xfrm>
            <a:off x="2521076" y="1378076"/>
            <a:ext cx="4101846" cy="4101846"/>
          </a:xfrm>
          <a:prstGeom prst="ellipse">
            <a:avLst/>
          </a:prstGeom>
          <a:ln w="57150">
            <a:solidFill>
              <a:srgbClr val="324057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2236166" y="3333306"/>
            <a:ext cx="4671665" cy="956158"/>
          </a:xfrm>
        </p:spPr>
        <p:txBody>
          <a:bodyPr>
            <a:noAutofit/>
          </a:bodyPr>
          <a:lstStyle/>
          <a:p>
            <a:r>
              <a:rPr lang="en-US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</a:rPr>
              <a:t>WORKSHOP</a:t>
            </a:r>
            <a:r>
              <a:rPr lang="en-US" sz="48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</a:rPr>
              <a:t/>
            </a:r>
            <a:br>
              <a:rPr lang="en-US" sz="48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</a:rPr>
            </a:br>
            <a:r>
              <a:rPr lang="en-US" sz="44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</a:rPr>
              <a:t>GIT-CONFIG</a:t>
            </a:r>
            <a:endParaRPr lang="en-US" sz="4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8262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339" y="25299"/>
            <a:ext cx="911615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ВЕТКИ(</a:t>
            </a: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GIT FLOW). </a:t>
            </a:r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СОЗДАНИЕ И ПЕРЕКЛЮЧЕНИЕ</a:t>
            </a:r>
            <a:endParaRPr lang="ru-RU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724793"/>
            <a:ext cx="9144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charset="0"/>
                <a:ea typeface="Arial" charset="0"/>
                <a:cs typeface="Arial" charset="0"/>
              </a:rPr>
              <a:t>Допустим вы хотите создать новую ветку с именем “</a:t>
            </a:r>
            <a:r>
              <a:rPr lang="ru-RU" dirty="0" err="1">
                <a:latin typeface="Arial" charset="0"/>
                <a:ea typeface="Arial" charset="0"/>
                <a:cs typeface="Arial" charset="0"/>
              </a:rPr>
              <a:t>testing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” Вы можете это сделать командой </a:t>
            </a:r>
            <a:r>
              <a:rPr lang="ru-RU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dirty="0" err="1">
                <a:latin typeface="Arial" charset="0"/>
                <a:ea typeface="Arial" charset="0"/>
                <a:cs typeface="Arial" charset="0"/>
              </a:rPr>
              <a:t>branch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 :</a:t>
            </a:r>
          </a:p>
          <a:p>
            <a:pPr algn="ctr"/>
            <a:r>
              <a:rPr lang="ru-RU" b="1" dirty="0"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latin typeface="Arial" charset="0"/>
                <a:ea typeface="Arial" charset="0"/>
                <a:cs typeface="Arial" charset="0"/>
              </a:rPr>
              <a:t>branch</a:t>
            </a:r>
            <a:r>
              <a:rPr lang="ru-RU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 smtClean="0">
                <a:latin typeface="Arial" charset="0"/>
                <a:ea typeface="Arial" charset="0"/>
                <a:cs typeface="Arial" charset="0"/>
              </a:rPr>
              <a:t>testing</a:t>
            </a:r>
            <a:endParaRPr lang="ru-RU" b="1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ru-RU" dirty="0">
                <a:latin typeface="Arial" charset="0"/>
                <a:ea typeface="Arial" charset="0"/>
                <a:cs typeface="Arial" charset="0"/>
              </a:rPr>
              <a:t>В результате создается новый указатель на тот же самый </a:t>
            </a:r>
            <a:r>
              <a:rPr lang="ru-RU" dirty="0" err="1">
                <a:latin typeface="Arial" charset="0"/>
                <a:ea typeface="Arial" charset="0"/>
                <a:cs typeface="Arial" charset="0"/>
              </a:rPr>
              <a:t>коммит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, в котором вы находитесь</a:t>
            </a:r>
            <a:r>
              <a:rPr lang="ru-RU" dirty="0" smtClean="0">
                <a:latin typeface="Arial" charset="0"/>
                <a:ea typeface="Arial" charset="0"/>
                <a:cs typeface="Arial" charset="0"/>
              </a:rPr>
              <a:t>. 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Команда </a:t>
            </a:r>
            <a:r>
              <a:rPr lang="ru-RU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dirty="0" err="1">
                <a:latin typeface="Arial" charset="0"/>
                <a:ea typeface="Arial" charset="0"/>
                <a:cs typeface="Arial" charset="0"/>
              </a:rPr>
              <a:t>branch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 только </a:t>
            </a:r>
            <a:r>
              <a:rPr lang="ru-RU" i="1" dirty="0">
                <a:latin typeface="Arial" charset="0"/>
                <a:ea typeface="Arial" charset="0"/>
                <a:cs typeface="Arial" charset="0"/>
              </a:rPr>
              <a:t>создает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 новую ветку. Переключения не происходит</a:t>
            </a:r>
            <a:r>
              <a:rPr lang="ru-RU" dirty="0" smtClean="0">
                <a:latin typeface="Arial" charset="0"/>
                <a:ea typeface="Arial" charset="0"/>
                <a:cs typeface="Arial" charset="0"/>
              </a:rPr>
              <a:t>. 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Чтобы переключиться на существующую ветку, выполните команду </a:t>
            </a:r>
            <a:r>
              <a:rPr lang="ru-RU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dirty="0" err="1">
                <a:latin typeface="Arial" charset="0"/>
                <a:ea typeface="Arial" charset="0"/>
                <a:cs typeface="Arial" charset="0"/>
              </a:rPr>
              <a:t>checkout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. Давайте переключимся на ветку “</a:t>
            </a:r>
            <a:r>
              <a:rPr lang="ru-RU" dirty="0" err="1">
                <a:latin typeface="Arial" charset="0"/>
                <a:ea typeface="Arial" charset="0"/>
                <a:cs typeface="Arial" charset="0"/>
              </a:rPr>
              <a:t>testing</a:t>
            </a:r>
            <a:r>
              <a:rPr lang="ru-RU" dirty="0">
                <a:latin typeface="Arial" charset="0"/>
                <a:ea typeface="Arial" charset="0"/>
                <a:cs typeface="Arial" charset="0"/>
              </a:rPr>
              <a:t>”:</a:t>
            </a:r>
          </a:p>
          <a:p>
            <a:pPr algn="ctr"/>
            <a:r>
              <a:rPr lang="ru-RU" b="1" dirty="0"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latin typeface="Arial" charset="0"/>
                <a:ea typeface="Arial" charset="0"/>
                <a:cs typeface="Arial" charset="0"/>
              </a:rPr>
              <a:t>checkout</a:t>
            </a:r>
            <a:r>
              <a:rPr lang="ru-RU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b="1" dirty="0" err="1">
                <a:latin typeface="Arial" charset="0"/>
                <a:ea typeface="Arial" charset="0"/>
                <a:cs typeface="Arial" charset="0"/>
              </a:rPr>
              <a:t>testing</a:t>
            </a:r>
            <a:endParaRPr lang="ru-RU" b="1" dirty="0">
              <a:latin typeface="Arial" charset="0"/>
              <a:ea typeface="Arial" charset="0"/>
              <a:cs typeface="Arial" charset="0"/>
            </a:endParaRPr>
          </a:p>
          <a:p>
            <a:endParaRPr lang="ru-RU" dirty="0">
              <a:latin typeface="Arial" charset="0"/>
              <a:ea typeface="Arial" charset="0"/>
              <a:cs typeface="Arial" charset="0"/>
            </a:endParaRPr>
          </a:p>
          <a:p>
            <a:endParaRPr lang="ru-RU" b="1" i="0" u="none" strike="noStrike" dirty="0">
              <a:effectLst/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018" y="3213850"/>
            <a:ext cx="6453963" cy="28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112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7972" y="150161"/>
            <a:ext cx="8764009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ПРОСМОТР СТРУКТУРЫ ВЕТОК. СОЗДАНИЕ ВЕТОК БЕЗ</a:t>
            </a: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 BRANCH</a:t>
            </a:r>
            <a:r>
              <a:rPr lang="ru-RU" sz="2800" b="1" dirty="0" smtClean="0">
                <a:latin typeface="Arial" charset="0"/>
                <a:ea typeface="Arial" charset="0"/>
                <a:cs typeface="Arial" charset="0"/>
              </a:rPr>
              <a:t> </a:t>
            </a:r>
            <a:endParaRPr lang="ru-RU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77971" y="1250971"/>
            <a:ext cx="87640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latin typeface="Arial" charset="0"/>
                <a:ea typeface="Arial" charset="0"/>
                <a:cs typeface="Arial" charset="0"/>
              </a:rPr>
              <a:t>Все это вы можете увидеть при помощи команды 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log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. Команда </a:t>
            </a:r>
            <a:r>
              <a:rPr lang="ru-RU" sz="1600" b="1" dirty="0" err="1" smtClean="0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b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 smtClean="0">
                <a:latin typeface="Arial" charset="0"/>
                <a:ea typeface="Arial" charset="0"/>
                <a:cs typeface="Arial" charset="0"/>
              </a:rPr>
              <a:t>log</a:t>
            </a:r>
            <a:r>
              <a:rPr lang="ru-RU" sz="1600" b="1" dirty="0" smtClean="0">
                <a:latin typeface="Arial" charset="0"/>
                <a:ea typeface="Arial" charset="0"/>
                <a:cs typeface="Arial" charset="0"/>
              </a:rPr>
              <a:t> --</a:t>
            </a:r>
            <a:r>
              <a:rPr lang="ru-RU" sz="1600" b="1" dirty="0" err="1" smtClean="0">
                <a:latin typeface="Arial" charset="0"/>
                <a:ea typeface="Arial" charset="0"/>
                <a:cs typeface="Arial" charset="0"/>
              </a:rPr>
              <a:t>oneline</a:t>
            </a:r>
            <a:r>
              <a:rPr lang="ru-RU" sz="1600" b="1" dirty="0" smtClean="0">
                <a:latin typeface="Arial" charset="0"/>
                <a:ea typeface="Arial" charset="0"/>
                <a:cs typeface="Arial" charset="0"/>
              </a:rPr>
              <a:t> --</a:t>
            </a:r>
            <a:r>
              <a:rPr lang="ru-RU" sz="1600" b="1" dirty="0" err="1" smtClean="0">
                <a:latin typeface="Arial" charset="0"/>
                <a:ea typeface="Arial" charset="0"/>
                <a:cs typeface="Arial" charset="0"/>
              </a:rPr>
              <a:t>decorate</a:t>
            </a:r>
            <a:r>
              <a:rPr lang="ru-RU" sz="1600" b="1" dirty="0" smtClean="0">
                <a:latin typeface="Arial" charset="0"/>
                <a:ea typeface="Arial" charset="0"/>
                <a:cs typeface="Arial" charset="0"/>
              </a:rPr>
              <a:t> --</a:t>
            </a:r>
            <a:r>
              <a:rPr lang="ru-RU" sz="1600" b="1" dirty="0" err="1" smtClean="0">
                <a:latin typeface="Arial" charset="0"/>
                <a:ea typeface="Arial" charset="0"/>
                <a:cs typeface="Arial" charset="0"/>
              </a:rPr>
              <a:t>graph</a:t>
            </a:r>
            <a:r>
              <a:rPr lang="ru-RU" sz="1600" b="1" dirty="0" smtClean="0">
                <a:latin typeface="Arial" charset="0"/>
                <a:ea typeface="Arial" charset="0"/>
                <a:cs typeface="Arial" charset="0"/>
              </a:rPr>
              <a:t> --</a:t>
            </a:r>
            <a:r>
              <a:rPr lang="ru-RU" sz="1600" b="1" dirty="0" err="1" smtClean="0">
                <a:latin typeface="Arial" charset="0"/>
                <a:ea typeface="Arial" charset="0"/>
                <a:cs typeface="Arial" charset="0"/>
              </a:rPr>
              <a:t>all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 выдаст историю ваших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коммитов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и </a:t>
            </a:r>
            <a:r>
              <a:rPr lang="ru-RU" sz="1600" dirty="0" smtClean="0">
                <a:latin typeface="Arial" charset="0"/>
                <a:ea typeface="Arial" charset="0"/>
                <a:cs typeface="Arial" charset="0"/>
              </a:rPr>
              <a:t>покажет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, где находятся указатели ваших веток, и как ветвилась история проекта.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2350254" y="2107982"/>
            <a:ext cx="40420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$ </a:t>
            </a:r>
            <a:r>
              <a:rPr lang="en-US" b="1" dirty="0" err="1"/>
              <a:t>git</a:t>
            </a:r>
            <a:r>
              <a:rPr lang="en-US" b="1" dirty="0"/>
              <a:t> log --</a:t>
            </a:r>
            <a:r>
              <a:rPr lang="en-US" b="1" dirty="0" err="1"/>
              <a:t>oneline</a:t>
            </a:r>
            <a:r>
              <a:rPr lang="en-US" b="1" dirty="0"/>
              <a:t> --decorate --graph --all</a:t>
            </a:r>
            <a:endParaRPr lang="ru-RU" b="1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324293" y="2477314"/>
            <a:ext cx="77724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latin typeface="Arial" charset="0"/>
                <a:ea typeface="Arial" charset="0"/>
                <a:cs typeface="Arial" charset="0"/>
              </a:rPr>
              <a:t>Чтобы создать ветку и сразу переключиться на нее, можно выполнить команду 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checkout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 с параметром -</a:t>
            </a:r>
            <a:r>
              <a:rPr lang="ru-RU" sz="1600" dirty="0" err="1">
                <a:latin typeface="Arial" charset="0"/>
                <a:ea typeface="Arial" charset="0"/>
                <a:cs typeface="Arial" charset="0"/>
              </a:rPr>
              <a:t>b</a:t>
            </a:r>
            <a:r>
              <a:rPr lang="ru-RU" sz="1600" dirty="0"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pPr algn="ctr"/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checkout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-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b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iss53 </a:t>
            </a:r>
            <a:endParaRPr lang="en-US" sz="1600" b="1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ru-RU" sz="1600" dirty="0" smtClean="0">
                <a:latin typeface="Arial" charset="0"/>
                <a:ea typeface="Arial" charset="0"/>
                <a:cs typeface="Arial" charset="0"/>
              </a:rPr>
              <a:t>Это тоже самое что и:</a:t>
            </a:r>
          </a:p>
          <a:p>
            <a:pPr algn="ctr"/>
            <a:r>
              <a:rPr lang="ru-RU" sz="1600" b="1" dirty="0" smtClean="0">
                <a:latin typeface="Arial" charset="0"/>
                <a:ea typeface="Arial" charset="0"/>
                <a:cs typeface="Arial" charset="0"/>
              </a:rPr>
              <a:t>$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branch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iss53 $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git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ru-RU" sz="1600" b="1" dirty="0" err="1">
                <a:latin typeface="Arial" charset="0"/>
                <a:ea typeface="Arial" charset="0"/>
                <a:cs typeface="Arial" charset="0"/>
              </a:rPr>
              <a:t>checkout</a:t>
            </a:r>
            <a:r>
              <a:rPr lang="ru-RU" sz="1600" b="1" dirty="0">
                <a:latin typeface="Arial" charset="0"/>
                <a:ea typeface="Arial" charset="0"/>
                <a:cs typeface="Arial" charset="0"/>
              </a:rPr>
              <a:t> iss53</a:t>
            </a:r>
            <a:endParaRPr lang="ru-RU" sz="1600" b="1" i="0" u="none" strike="noStrike" dirty="0">
              <a:effectLst/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148" y="4030742"/>
            <a:ext cx="7995983" cy="231883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060020" y="3761860"/>
            <a:ext cx="7558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i="1" dirty="0" smtClean="0">
                <a:latin typeface="Arial" charset="0"/>
                <a:ea typeface="Arial" charset="0"/>
                <a:cs typeface="Arial" charset="0"/>
              </a:rPr>
              <a:t>Было</a:t>
            </a:r>
            <a:endParaRPr lang="ru-RU" sz="1600" b="1" i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31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91" y="1923165"/>
            <a:ext cx="7751135" cy="37786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89899" y="1584611"/>
            <a:ext cx="8817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i="1" smtClean="0">
                <a:latin typeface="Arial" charset="0"/>
                <a:ea typeface="Arial" charset="0"/>
                <a:cs typeface="Arial" charset="0"/>
              </a:rPr>
              <a:t>Стало</a:t>
            </a:r>
            <a:endParaRPr lang="ru-RU" sz="1600" b="1" i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04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783</TotalTime>
  <Words>748</Words>
  <Application>Microsoft Macintosh PowerPoint</Application>
  <PresentationFormat>Экран (4:3)</PresentationFormat>
  <Paragraphs>93</Paragraphs>
  <Slides>21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6" baseType="lpstr">
      <vt:lpstr>Calibri</vt:lpstr>
      <vt:lpstr>Calibri Light</vt:lpstr>
      <vt:lpstr>Mangal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WORKSHOP GIT-REPOSITORY CREATING</vt:lpstr>
      <vt:lpstr>Презентация PowerPoint</vt:lpstr>
      <vt:lpstr>WORKSHOP GIT-CONFIG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PJSC "New Engineering Technologies"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Markasian, Pavel (KIEVH)</dc:creator>
  <cp:lastModifiedBy>Юстина Овчарова</cp:lastModifiedBy>
  <cp:revision>109</cp:revision>
  <dcterms:created xsi:type="dcterms:W3CDTF">2016-11-18T14:12:19Z</dcterms:created>
  <dcterms:modified xsi:type="dcterms:W3CDTF">2019-03-27T17:59:48Z</dcterms:modified>
</cp:coreProperties>
</file>

<file path=docProps/thumbnail.jpeg>
</file>